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75" r:id="rId2"/>
    <p:sldId id="276" r:id="rId3"/>
    <p:sldId id="259" r:id="rId4"/>
    <p:sldId id="261" r:id="rId5"/>
    <p:sldId id="264" r:id="rId6"/>
    <p:sldId id="272" r:id="rId7"/>
    <p:sldId id="273" r:id="rId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491"/>
    <a:srgbClr val="2078AE"/>
    <a:srgbClr val="227FB8"/>
    <a:srgbClr val="5CAFE2"/>
    <a:srgbClr val="2794D7"/>
    <a:srgbClr val="FFFF99"/>
    <a:srgbClr val="66FF33"/>
    <a:srgbClr val="85FFFF"/>
    <a:srgbClr val="9FFFFF"/>
    <a:srgbClr val="69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595" autoAdjust="0"/>
  </p:normalViewPr>
  <p:slideViewPr>
    <p:cSldViewPr>
      <p:cViewPr>
        <p:scale>
          <a:sx n="100" d="100"/>
          <a:sy n="100" d="100"/>
        </p:scale>
        <p:origin x="-186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083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00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57200" y="1268760"/>
            <a:ext cx="8229600" cy="14401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cs-CZ" sz="6000" dirty="0" smtClean="0">
                <a:solidFill>
                  <a:srgbClr val="1B649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StandardLand</a:t>
            </a:r>
          </a:p>
        </p:txBody>
      </p:sp>
      <p:sp>
        <p:nvSpPr>
          <p:cNvPr id="2" name="Obdélník 1"/>
          <p:cNvSpPr/>
          <p:nvPr/>
        </p:nvSpPr>
        <p:spPr>
          <a:xfrm>
            <a:off x="134634" y="5517232"/>
            <a:ext cx="87129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cap="small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spreading knowledge about standards</a:t>
            </a:r>
            <a:endParaRPr lang="cs-CZ" sz="2200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9" b="29474"/>
          <a:stretch/>
        </p:blipFill>
        <p:spPr>
          <a:xfrm>
            <a:off x="2033972" y="3504312"/>
            <a:ext cx="4914292" cy="201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340768"/>
            <a:ext cx="82809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cs-CZ" sz="1600" b="1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StandardLand.cz</a:t>
            </a:r>
            <a:endParaRPr lang="cs-CZ" sz="1600" dirty="0" smtClean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cs-CZ" sz="1600" cap="all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webová aplikace POSKYTUJÍCÍ informace o obsahu norem </a:t>
            </a:r>
            <a:endParaRPr lang="cs-CZ" sz="1600" cap="all" dirty="0" smtClean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cs-CZ" sz="1600" cap="all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Inteligentní  </a:t>
            </a:r>
            <a:r>
              <a:rPr lang="cs-CZ" sz="1600" cap="all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dopravní systémy (ITS).</a:t>
            </a:r>
          </a:p>
          <a:p>
            <a:pPr lvl="0">
              <a:lnSpc>
                <a:spcPct val="150000"/>
              </a:lnSpc>
              <a:buSzPct val="25000"/>
            </a:pPr>
            <a:endParaRPr lang="cs-CZ" sz="1600" cap="all" dirty="0" smtClean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150000"/>
              </a:lnSpc>
              <a:buSzPct val="25000"/>
            </a:pPr>
            <a:endParaRPr lang="cs-CZ" dirty="0" smtClean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150000"/>
              </a:lnSpc>
              <a:buSzPct val="25000"/>
            </a:pPr>
            <a:endParaRPr lang="cs-CZ" dirty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cs-CZ" sz="16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Tvoří jej 4 autonomní, propojené moduly: 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cs-CZ" sz="16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1. EXTRAKT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cs-CZ" sz="16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2. STANDARD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cs-CZ" sz="16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3. ITS TERMINOLOGY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cs-CZ" sz="16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4. ITS PEDIA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527648" cy="3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09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23528" y="715964"/>
            <a:ext cx="8632576" cy="12961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AABC6"/>
              </a:buClr>
              <a:buSzPct val="25000"/>
              <a:buFont typeface="Century Gothic"/>
              <a:buNone/>
            </a:pPr>
            <a:r>
              <a:rPr lang="cs-CZ" sz="4000" i="0" strike="noStrike" cap="none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Modul 1: </a:t>
            </a:r>
            <a:br>
              <a:rPr lang="cs-CZ" sz="4000" i="0" strike="noStrike" cap="none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4000" i="0" strike="noStrike" cap="none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EXTRAKT</a:t>
            </a:r>
            <a:endParaRPr lang="cs-CZ" sz="4000" i="0" strike="noStrike" cap="none" dirty="0">
              <a:solidFill>
                <a:srgbClr val="227FB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95536" y="2204865"/>
            <a:ext cx="8642882" cy="19442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8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800" b="0" i="1" u="none" strike="noStrike" cap="none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243136" y="2276872"/>
            <a:ext cx="8712968" cy="2880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cs-CZ" sz="20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Výtah podstatných informací z technické normy o rozsahu 4-6 stran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cs-CZ" sz="2000" dirty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943350" marR="0" lvl="0" indent="-342900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Umožňuje: </a:t>
            </a:r>
          </a:p>
          <a:p>
            <a:pPr marL="3943350" marR="0" lvl="0" indent="-342900" rtl="0">
              <a:lnSpc>
                <a:spcPct val="150000"/>
              </a:lnSpc>
              <a:spcBef>
                <a:spcPts val="0"/>
              </a:spcBef>
              <a:buSzPct val="25000"/>
              <a:buFontTx/>
              <a:buChar char="-"/>
            </a:pP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nalezení odpovídající normy</a:t>
            </a:r>
          </a:p>
          <a:p>
            <a:pPr marL="3943350" marR="0" lvl="0" indent="-342900" rtl="0">
              <a:lnSpc>
                <a:spcPct val="150000"/>
              </a:lnSpc>
              <a:spcBef>
                <a:spcPts val="0"/>
              </a:spcBef>
              <a:buSzPct val="25000"/>
              <a:buFontTx/>
              <a:buChar char="-"/>
            </a:pP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rychlou orientaci v obsahu normy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1066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51520" y="692696"/>
            <a:ext cx="7704408" cy="12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ABC6"/>
              </a:buClr>
              <a:buSzPct val="25000"/>
              <a:buFont typeface="Century Gothic"/>
              <a:buNone/>
            </a:pPr>
            <a:r>
              <a:rPr lang="cs-CZ" sz="4000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Modul</a:t>
            </a:r>
            <a:r>
              <a:rPr lang="cs-CZ" sz="4000" b="0" i="0" u="none" strike="noStrike" cap="none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s-CZ" sz="4000" dirty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2:</a:t>
            </a:r>
            <a:r>
              <a:rPr lang="cs-CZ" sz="4000" b="0" i="0" u="none" strike="noStrike" cap="none" dirty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cs-CZ" sz="4000" b="0" i="0" u="none" strike="noStrike" cap="none" dirty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4000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STANDARD</a:t>
            </a:r>
            <a:r>
              <a:rPr lang="cs-CZ" sz="4000" b="0" i="0" u="none" strike="noStrike" cap="none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cs-CZ" sz="4000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cs-CZ" sz="3200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vyhledávací systém</a:t>
            </a:r>
            <a:r>
              <a:rPr lang="cs-CZ" sz="4000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lang="cs-CZ" sz="4000" dirty="0">
              <a:solidFill>
                <a:srgbClr val="227FB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395536" y="2348880"/>
            <a:ext cx="8748464" cy="3456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cs-CZ" sz="2000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Vyhledávací systém pro normy/extrakty </a:t>
            </a:r>
            <a:r>
              <a:rPr lang="cs-CZ" sz="20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 norem</a:t>
            </a:r>
            <a:endParaRPr lang="cs-CZ" sz="2000" dirty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200"/>
              </a:spcBef>
              <a:buSzPct val="25000"/>
              <a:buNone/>
            </a:pPr>
            <a:endParaRPr lang="cs-CZ" sz="20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95675" marR="0" lvl="0" indent="-342900" algn="l" rtl="0">
              <a:spcBef>
                <a:spcPts val="1200"/>
              </a:spcBef>
              <a:buSzPct val="25000"/>
              <a:buNone/>
            </a:pP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ychlé 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nalezení relevantní normy podle:</a:t>
            </a:r>
          </a:p>
          <a:p>
            <a:pPr marL="3495675" marR="0" lvl="0" indent="-342900" algn="l" rtl="0">
              <a:spcBef>
                <a:spcPts val="1200"/>
              </a:spcBef>
              <a:buSzPct val="25000"/>
              <a:buFontTx/>
              <a:buChar char="-"/>
            </a:pP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identifikačních 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údajů</a:t>
            </a:r>
          </a:p>
          <a:p>
            <a:pPr marL="3495675" marR="0" lvl="0" indent="-342900" algn="l" rtl="0">
              <a:spcBef>
                <a:spcPts val="1200"/>
              </a:spcBef>
              <a:buSzPct val="25000"/>
              <a:buFontTx/>
              <a:buChar char="-"/>
            </a:pP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klíčových 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slov</a:t>
            </a:r>
          </a:p>
          <a:p>
            <a:pPr marL="3495675" marR="0" lvl="0" indent="-342900" algn="l" rtl="0">
              <a:spcBef>
                <a:spcPts val="1200"/>
              </a:spcBef>
              <a:buSzPct val="25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bsahových 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kategorií</a:t>
            </a:r>
          </a:p>
          <a:p>
            <a:pPr marL="3495675" marR="0" lvl="0" indent="-342900" algn="l" rtl="0">
              <a:spcBef>
                <a:spcPts val="1200"/>
              </a:spcBef>
              <a:buSzPct val="25000"/>
              <a:buFontTx/>
              <a:buChar char="-"/>
            </a:pP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xpertního 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hledání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1800"/>
              </a:spcBef>
              <a:buSzPct val="25000"/>
              <a:buFontTx/>
              <a:buChar char="-"/>
            </a:pPr>
            <a:endParaRPr lang="cs-CZ" sz="2000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>
              <a:lnSpc>
                <a:spcPct val="150000"/>
              </a:lnSpc>
              <a:spcBef>
                <a:spcPts val="1800"/>
              </a:spcBef>
              <a:buSzPct val="25000"/>
              <a:buFontTx/>
              <a:buChar char="-"/>
            </a:pPr>
            <a:endParaRPr lang="en-GB" sz="20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194977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539552" y="2348881"/>
            <a:ext cx="8280920" cy="360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25000"/>
              <a:buNone/>
              <a:tabLst>
                <a:tab pos="3943350" algn="l"/>
              </a:tabLst>
            </a:pPr>
            <a:r>
              <a:rPr lang="cs-CZ" sz="2000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CZ – EN  </a:t>
            </a:r>
            <a:r>
              <a:rPr lang="cs-CZ" sz="2000" b="0" i="0" u="none" strike="noStrik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hypertextový online slovník terminologie </a:t>
            </a:r>
            <a:r>
              <a:rPr lang="cs-CZ" sz="2000" b="0" i="0" u="none" strike="noStrik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</a:t>
            </a:r>
            <a:br>
              <a:rPr lang="cs-CZ" sz="2000" b="0" i="0" u="none" strike="noStrike" dirty="0" smtClean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cs-CZ" sz="1800" dirty="0" smtClean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28975" indent="-342900">
              <a:lnSpc>
                <a:spcPct val="150000"/>
              </a:lnSpc>
              <a:spcBef>
                <a:spcPts val="0"/>
              </a:spcBef>
              <a:buSzPct val="25000"/>
              <a:buFontTx/>
              <a:buChar char="-"/>
              <a:tabLst>
                <a:tab pos="3590925" algn="l"/>
              </a:tabLst>
            </a:pP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obsahuje termíny, definice, zkratky</a:t>
            </a:r>
          </a:p>
          <a:p>
            <a:pPr marL="3228975" indent="-342900">
              <a:lnSpc>
                <a:spcPct val="150000"/>
              </a:lnSpc>
              <a:spcBef>
                <a:spcPts val="0"/>
              </a:spcBef>
              <a:buSzPct val="25000"/>
              <a:buFontTx/>
              <a:buChar char="-"/>
              <a:tabLst>
                <a:tab pos="3590925" algn="l"/>
              </a:tabLst>
            </a:pP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roztříděné </a:t>
            </a: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podle </a:t>
            </a: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aplikačních </a:t>
            </a: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oblastí</a:t>
            </a:r>
            <a:endParaRPr lang="cs-CZ" sz="18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25000"/>
              <a:buNone/>
              <a:tabLst>
                <a:tab pos="3943350" algn="l"/>
              </a:tabLst>
            </a:pPr>
            <a:endParaRPr lang="cs-CZ" sz="1600" b="0" i="0" u="none" strike="noStrike" cap="none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25000"/>
              <a:buNone/>
              <a:tabLst>
                <a:tab pos="3943350" algn="l"/>
              </a:tabLst>
            </a:pPr>
            <a:endParaRPr lang="cs-CZ"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25000"/>
              <a:buNone/>
              <a:tabLst>
                <a:tab pos="3943350" algn="l"/>
              </a:tabLst>
            </a:pPr>
            <a:endParaRPr lang="cs-CZ" sz="1600" b="0" i="0" u="none" strike="noStrike" cap="none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25000"/>
              <a:buNone/>
              <a:tabLst>
                <a:tab pos="3943350" algn="l"/>
              </a:tabLst>
            </a:pPr>
            <a:endParaRPr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23528" y="620688"/>
            <a:ext cx="7344816" cy="12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AABC6"/>
              </a:buClr>
              <a:buSzPct val="25000"/>
              <a:buFont typeface="Century Gothic"/>
              <a:buNone/>
            </a:pPr>
            <a:r>
              <a:rPr lang="cs-CZ" sz="4000" b="0" i="0" u="none" strike="noStrike" cap="none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Modul </a:t>
            </a:r>
            <a:r>
              <a:rPr lang="cs-CZ" sz="4000" b="0" i="0" u="none" strike="noStrike" cap="none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cs-CZ" sz="4000" dirty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cs-CZ" sz="4000" b="0" i="0" u="none" strike="noStrike" cap="none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4000" b="0" i="0" u="none" strike="noStrike" cap="none" dirty="0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4000" b="0" i="0" u="none" strike="noStrike" cap="none" dirty="0" err="1" smtClean="0">
                <a:solidFill>
                  <a:srgbClr val="227FB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ITSterminology</a:t>
            </a:r>
            <a:endParaRPr lang="cs-CZ" sz="4000" b="0" i="0" u="none" strike="noStrike" cap="none" dirty="0">
              <a:solidFill>
                <a:srgbClr val="227FB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8" y="3356992"/>
            <a:ext cx="1797682" cy="17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468000"/>
            <a:ext cx="4186808" cy="1296000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Modul 4: </a:t>
            </a:r>
            <a:r>
              <a:rPr lang="cs-CZ" sz="4000" dirty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cs-CZ" sz="4000" dirty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cs-CZ" sz="4000" dirty="0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ITSpedia</a:t>
            </a:r>
            <a:endParaRPr lang="cs-CZ" sz="4000" dirty="0">
              <a:solidFill>
                <a:srgbClr val="2078AE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2060848"/>
            <a:ext cx="8856984" cy="3240360"/>
          </a:xfrm>
        </p:spPr>
        <p:txBody>
          <a:bodyPr/>
          <a:lstStyle/>
          <a:p>
            <a:pPr marL="203200" indent="0">
              <a:lnSpc>
                <a:spcPct val="150000"/>
              </a:lnSpc>
              <a:buNone/>
            </a:pPr>
            <a:r>
              <a:rPr lang="cs-CZ" sz="2200" dirty="0" smtClean="0">
                <a:solidFill>
                  <a:srgbClr val="FFFF00"/>
                </a:solidFill>
                <a:latin typeface="Century Gothic" pitchFamily="34" charset="0"/>
              </a:rPr>
              <a:t>Wikipedie </a:t>
            </a:r>
            <a:r>
              <a:rPr lang="cs-CZ" sz="2200" dirty="0" smtClean="0">
                <a:solidFill>
                  <a:srgbClr val="FFFF00"/>
                </a:solidFill>
                <a:latin typeface="Century Gothic" pitchFamily="34" charset="0"/>
              </a:rPr>
              <a:t>pro </a:t>
            </a:r>
            <a:r>
              <a:rPr lang="cs-CZ" sz="2200" dirty="0" smtClean="0">
                <a:solidFill>
                  <a:srgbClr val="FFFF00"/>
                </a:solidFill>
                <a:latin typeface="Century Gothic" pitchFamily="34" charset="0"/>
              </a:rPr>
              <a:t>ITS umožňující </a:t>
            </a:r>
            <a:r>
              <a:rPr lang="cs-CZ" sz="2200" dirty="0" smtClean="0">
                <a:solidFill>
                  <a:srgbClr val="FFFF00"/>
                </a:solidFill>
                <a:latin typeface="Century Gothic" pitchFamily="34" charset="0"/>
              </a:rPr>
              <a:t>hlubší orientaci v problematice </a:t>
            </a:r>
            <a:r>
              <a:rPr lang="cs-CZ" sz="2200" dirty="0" smtClean="0">
                <a:solidFill>
                  <a:srgbClr val="FFFF00"/>
                </a:solidFill>
                <a:latin typeface="Century Gothic" pitchFamily="34" charset="0"/>
              </a:rPr>
              <a:t>ITS</a:t>
            </a:r>
          </a:p>
          <a:p>
            <a:pPr marL="203200" indent="0">
              <a:lnSpc>
                <a:spcPct val="150000"/>
              </a:lnSpc>
              <a:buNone/>
            </a:pPr>
            <a:endParaRPr lang="cs-CZ" sz="2200" dirty="0">
              <a:solidFill>
                <a:srgbClr val="FFFF00"/>
              </a:solidFill>
              <a:latin typeface="Century Gothic" pitchFamily="34" charset="0"/>
            </a:endParaRPr>
          </a:p>
          <a:p>
            <a:pPr marL="3943350" indent="-342900">
              <a:lnSpc>
                <a:spcPct val="150000"/>
              </a:lnSpc>
              <a:spcBef>
                <a:spcPts val="0"/>
              </a:spcBef>
              <a:buSzPct val="25000"/>
              <a:buFontTx/>
              <a:buChar char="-"/>
              <a:tabLst>
                <a:tab pos="3676650" algn="l"/>
              </a:tabLst>
            </a:pP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Arial"/>
              </a:rPr>
              <a:t>obsahuje hesla pro různé aplikace 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Arial"/>
              </a:rPr>
              <a:t>ITS</a:t>
            </a:r>
          </a:p>
          <a:p>
            <a:pPr marL="3943350" indent="-342900">
              <a:lnSpc>
                <a:spcPct val="150000"/>
              </a:lnSpc>
              <a:spcBef>
                <a:spcPts val="0"/>
              </a:spcBef>
              <a:buSzPct val="25000"/>
              <a:buFontTx/>
              <a:buChar char="-"/>
              <a:tabLst>
                <a:tab pos="3676650" algn="l"/>
              </a:tabLst>
            </a:pP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Arial"/>
              </a:rPr>
              <a:t>vytvořená </a:t>
            </a: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Arial"/>
              </a:rPr>
              <a:t>podle pevné </a:t>
            </a:r>
            <a:r>
              <a:rPr lang="cs-CZ" sz="1800" dirty="0" smtClean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Arial"/>
              </a:rPr>
              <a:t>struktury</a:t>
            </a:r>
            <a:endParaRPr lang="cs-CZ" sz="1800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Arial"/>
            </a:endParaRPr>
          </a:p>
          <a:p>
            <a:pPr marL="3943350" indent="-342900">
              <a:lnSpc>
                <a:spcPct val="150000"/>
              </a:lnSpc>
              <a:spcBef>
                <a:spcPts val="0"/>
              </a:spcBef>
              <a:buSzPct val="25000"/>
              <a:buFontTx/>
              <a:buChar char="-"/>
              <a:tabLst>
                <a:tab pos="3676650" algn="l"/>
              </a:tabLst>
            </a:pP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Arial"/>
              </a:rPr>
              <a:t>včetně grafického </a:t>
            </a:r>
            <a:r>
              <a:rPr lang="cs-CZ" sz="18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Arial"/>
              </a:rPr>
              <a:t>schématu</a:t>
            </a:r>
          </a:p>
          <a:p>
            <a:pPr>
              <a:lnSpc>
                <a:spcPct val="150000"/>
              </a:lnSpc>
              <a:tabLst>
                <a:tab pos="3676650" algn="l"/>
              </a:tabLst>
            </a:pPr>
            <a:endParaRPr lang="cs-CZ" sz="1800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Arial"/>
            </a:endParaRPr>
          </a:p>
          <a:p>
            <a:pPr>
              <a:lnSpc>
                <a:spcPct val="150000"/>
              </a:lnSpc>
              <a:tabLst>
                <a:tab pos="3676650" algn="l"/>
              </a:tabLst>
            </a:pPr>
            <a:endParaRPr lang="cs-CZ" sz="1800" dirty="0" smtClean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Arial"/>
            </a:endParaRPr>
          </a:p>
          <a:p>
            <a:pPr marL="203200" indent="0">
              <a:lnSpc>
                <a:spcPct val="150000"/>
              </a:lnSpc>
              <a:buNone/>
              <a:tabLst>
                <a:tab pos="3676650" algn="l"/>
              </a:tabLst>
            </a:pPr>
            <a:endParaRPr lang="cs-CZ" sz="220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1943776" cy="19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7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6864" cy="1008112"/>
          </a:xfrm>
        </p:spPr>
        <p:txBody>
          <a:bodyPr/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6000" dirty="0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</a:t>
            </a:r>
            <a:r>
              <a:rPr lang="cs-CZ" sz="6000" dirty="0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US" sz="6000" dirty="0" err="1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ardLand</a:t>
            </a:r>
            <a:r>
              <a:rPr lang="en-US" sz="6600" dirty="0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6600" dirty="0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600" cap="small" dirty="0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spreading know</a:t>
            </a:r>
            <a:r>
              <a:rPr lang="cs-CZ" sz="2600" cap="small" dirty="0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600" cap="small" dirty="0" smtClean="0">
                <a:solidFill>
                  <a:srgbClr val="2078A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edge about standards</a:t>
            </a:r>
            <a:endParaRPr lang="en-US" sz="2600" cap="small" dirty="0">
              <a:solidFill>
                <a:srgbClr val="2078AE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1446">
            <a:off x="2433673" y="2734445"/>
            <a:ext cx="4358046" cy="43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113</Words>
  <Application>Microsoft Office PowerPoint</Application>
  <PresentationFormat>Předvádění na obrazovce (4:3)</PresentationFormat>
  <Paragraphs>49</Paragraphs>
  <Slides>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Calibri</vt:lpstr>
      <vt:lpstr>Motiv systému Office</vt:lpstr>
      <vt:lpstr>Prezentace aplikace PowerPoint</vt:lpstr>
      <vt:lpstr>Prezentace aplikace PowerPoint</vt:lpstr>
      <vt:lpstr>Modul 1:  EXTRAKT</vt:lpstr>
      <vt:lpstr>Modul 2:  STANDARD (vyhledávací systém)</vt:lpstr>
      <vt:lpstr>Modul 3: ITSterminology</vt:lpstr>
      <vt:lpstr>Modul 4:  ITSpedia</vt:lpstr>
      <vt:lpstr>StandardLand spreading knowledge about standards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Spreading knowledge about  standards in the Czech Republic</dc:title>
  <dc:creator>Lenka</dc:creator>
  <cp:lastModifiedBy>LenS</cp:lastModifiedBy>
  <cp:revision>78</cp:revision>
  <dcterms:modified xsi:type="dcterms:W3CDTF">2020-03-27T15:42:39Z</dcterms:modified>
</cp:coreProperties>
</file>